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sldIdLst>
    <p:sldId id="274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6" r:id="rId13"/>
    <p:sldId id="275" r:id="rId14"/>
    <p:sldId id="27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1033-DC79-49B0-A40A-0D697D97D71E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6DC-D4AB-4A34-83E1-AD17EE3C9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182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1033-DC79-49B0-A40A-0D697D97D71E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6DC-D4AB-4A34-83E1-AD17EE3C9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20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1033-DC79-49B0-A40A-0D697D97D71E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6DC-D4AB-4A34-83E1-AD17EE3C9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035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1033-DC79-49B0-A40A-0D697D97D71E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6DC-D4AB-4A34-83E1-AD17EE3C9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893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1033-DC79-49B0-A40A-0D697D97D71E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6DC-D4AB-4A34-83E1-AD17EE3C9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072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1033-DC79-49B0-A40A-0D697D97D71E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6DC-D4AB-4A34-83E1-AD17EE3C9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887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1033-DC79-49B0-A40A-0D697D97D71E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6DC-D4AB-4A34-83E1-AD17EE3C9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8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1033-DC79-49B0-A40A-0D697D97D71E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6DC-D4AB-4A34-83E1-AD17EE3C9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460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1033-DC79-49B0-A40A-0D697D97D71E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6DC-D4AB-4A34-83E1-AD17EE3C9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5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1033-DC79-49B0-A40A-0D697D97D71E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EFD196DC-D4AB-4A34-83E1-AD17EE3C9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72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1033-DC79-49B0-A40A-0D697D97D71E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6DC-D4AB-4A34-83E1-AD17EE3C9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988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1033-DC79-49B0-A40A-0D697D97D71E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6DC-D4AB-4A34-83E1-AD17EE3C9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40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1033-DC79-49B0-A40A-0D697D97D71E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6DC-D4AB-4A34-83E1-AD17EE3C9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26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1033-DC79-49B0-A40A-0D697D97D71E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6DC-D4AB-4A34-83E1-AD17EE3C9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74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1033-DC79-49B0-A40A-0D697D97D71E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6DC-D4AB-4A34-83E1-AD17EE3C9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599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1033-DC79-49B0-A40A-0D697D97D71E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6DC-D4AB-4A34-83E1-AD17EE3C9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08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1033-DC79-49B0-A40A-0D697D97D71E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96DC-D4AB-4A34-83E1-AD17EE3C9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895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5541033-DC79-49B0-A40A-0D697D97D71E}" type="datetimeFigureOut">
              <a:rPr lang="ru-RU" smtClean="0"/>
              <a:t>27.12.2019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FD196DC-D4AB-4A34-83E1-AD17EE3C9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74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wphWz8WE6ouauy2I47qyw30gBIKm6uMm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1775" y="1812575"/>
            <a:ext cx="8846320" cy="261619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Количество проведенных мероприятий в рамках реализации кружка </a:t>
            </a:r>
            <a:r>
              <a:rPr lang="ru-RU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углубленного </a:t>
            </a:r>
            <a:r>
              <a:rPr lang="ru-RU" sz="28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изучения</a:t>
            </a:r>
            <a:br>
              <a:rPr lang="ru-RU" sz="28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ru-RU" sz="28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математики и </a:t>
            </a:r>
            <a:r>
              <a:rPr lang="ru-RU" sz="28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информатики</a:t>
            </a:r>
            <a:br>
              <a:rPr lang="ru-RU" sz="28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ru-RU" sz="28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«Цифровая лаборатория «</a:t>
            </a:r>
            <a:r>
              <a:rPr lang="ru-RU" sz="28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КреITв</a:t>
            </a:r>
            <a:r>
              <a:rPr lang="ru-RU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»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7731" y="361175"/>
            <a:ext cx="10544269" cy="14514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МАОУ </a:t>
            </a:r>
            <a:r>
              <a:rPr lang="ru-RU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гимназия №13  </a:t>
            </a:r>
            <a:r>
              <a:rPr lang="ru-RU" sz="3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г</a:t>
            </a:r>
            <a:r>
              <a:rPr lang="ru-RU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 </a:t>
            </a:r>
            <a:r>
              <a:rPr lang="ru-RU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Томска</a:t>
            </a:r>
          </a:p>
          <a:p>
            <a:pPr algn="ctr"/>
            <a:r>
              <a:rPr lang="ru-RU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КЦЭ-60ДО</a:t>
            </a:r>
            <a:endParaRPr lang="ru-RU" sz="3600" b="1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30132"/>
          <a:stretch/>
        </p:blipFill>
        <p:spPr>
          <a:xfrm>
            <a:off x="7307061" y="4353842"/>
            <a:ext cx="4812686" cy="2378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9326" y="4347449"/>
            <a:ext cx="2987643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 отчетный период проведено 6 мероприятий.</a:t>
            </a:r>
          </a:p>
          <a:p>
            <a:pPr algn="ctr"/>
            <a:r>
              <a:rPr lang="ru-RU" b="1" dirty="0" smtClean="0"/>
              <a:t>Количество участников мероприятия </a:t>
            </a:r>
            <a:r>
              <a:rPr lang="ru-RU" b="1" smtClean="0"/>
              <a:t>– 819.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597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660" y="115785"/>
            <a:ext cx="10018713" cy="72736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3399"/>
                </a:solidFill>
              </a:rPr>
              <a:t>Форум «Экологическая инициатива-2019»</a:t>
            </a:r>
            <a:br>
              <a:rPr lang="ru-RU" sz="3600" b="1" dirty="0">
                <a:solidFill>
                  <a:srgbClr val="003399"/>
                </a:solidFill>
              </a:rPr>
            </a:br>
            <a:r>
              <a:rPr lang="ru-RU" sz="3600" b="1" dirty="0">
                <a:solidFill>
                  <a:srgbClr val="003399"/>
                </a:solidFill>
              </a:rPr>
              <a:t>Мастерская </a:t>
            </a:r>
            <a:r>
              <a:rPr lang="ru-RU" sz="3600" b="1" dirty="0" err="1" smtClean="0">
                <a:solidFill>
                  <a:srgbClr val="003399"/>
                </a:solidFill>
              </a:rPr>
              <a:t>медиадизайна</a:t>
            </a:r>
            <a:r>
              <a:rPr lang="ru-RU" sz="3600" b="1" dirty="0" smtClean="0">
                <a:solidFill>
                  <a:srgbClr val="003399"/>
                </a:solidFill>
              </a:rPr>
              <a:t>. 14.12.19</a:t>
            </a:r>
            <a:endParaRPr lang="ru-RU" sz="3600" b="1" dirty="0">
              <a:solidFill>
                <a:srgbClr val="003399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26" y="1328708"/>
            <a:ext cx="4539388" cy="3006608"/>
          </a:xfrm>
          <a:ln>
            <a:solidFill>
              <a:schemeClr val="accent1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053" y="3367221"/>
            <a:ext cx="4712772" cy="3121447"/>
          </a:xfr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6589" y="30147"/>
            <a:ext cx="2615411" cy="12985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86234" y="6488668"/>
            <a:ext cx="5866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99"/>
                </a:solidFill>
              </a:rPr>
              <a:t>Защита проекта по верстке школьной газеты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95"/>
          <a:stretch/>
        </p:blipFill>
        <p:spPr>
          <a:xfrm>
            <a:off x="93885" y="1076984"/>
            <a:ext cx="5115310" cy="40376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-580584" y="5114594"/>
            <a:ext cx="5866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99"/>
                </a:solidFill>
              </a:rPr>
              <a:t>Страница школьной газеты</a:t>
            </a:r>
            <a:endParaRPr lang="ru-RU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8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528" y="603364"/>
            <a:ext cx="10379034" cy="78078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3399"/>
                </a:solidFill>
              </a:rPr>
              <a:t>Выездной семинар «Цифровые технологии как </a:t>
            </a:r>
            <a:r>
              <a:rPr lang="ru-RU" sz="2800" b="1" dirty="0">
                <a:solidFill>
                  <a:srgbClr val="003399"/>
                </a:solidFill>
              </a:rPr>
              <a:t>один из механизмов </a:t>
            </a:r>
            <a:r>
              <a:rPr lang="ru-RU" sz="2800" b="1" dirty="0" smtClean="0">
                <a:solidFill>
                  <a:srgbClr val="003399"/>
                </a:solidFill>
              </a:rPr>
              <a:t>реализации системно-</a:t>
            </a:r>
            <a:r>
              <a:rPr lang="ru-RU" sz="2800" b="1" dirty="0" err="1" smtClean="0">
                <a:solidFill>
                  <a:srgbClr val="003399"/>
                </a:solidFill>
              </a:rPr>
              <a:t>деятельностного</a:t>
            </a:r>
            <a:r>
              <a:rPr lang="ru-RU" sz="2800" b="1" dirty="0" smtClean="0">
                <a:solidFill>
                  <a:srgbClr val="003399"/>
                </a:solidFill>
              </a:rPr>
              <a:t> подхода» в МБОУ СОШ №6 г. Юрги Кемеровской области. 20.12.19</a:t>
            </a:r>
            <a:r>
              <a:rPr lang="ru-RU" sz="2800" b="1" dirty="0">
                <a:solidFill>
                  <a:srgbClr val="003399"/>
                </a:solidFill>
              </a:rPr>
              <a:t>.</a:t>
            </a:r>
            <a:br>
              <a:rPr lang="ru-RU" sz="2800" b="1" dirty="0">
                <a:solidFill>
                  <a:srgbClr val="003399"/>
                </a:solidFill>
              </a:rPr>
            </a:br>
            <a:endParaRPr lang="ru-RU" sz="2800" b="1" dirty="0">
              <a:solidFill>
                <a:srgbClr val="003399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5" y="1380548"/>
            <a:ext cx="3816804" cy="254453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511" y="1718644"/>
            <a:ext cx="4686300" cy="31242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61" y="3168423"/>
            <a:ext cx="5407170" cy="36047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3" y="4180382"/>
            <a:ext cx="3923928" cy="26159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5246" y="1483702"/>
            <a:ext cx="2615411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0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93043" y="0"/>
            <a:ext cx="10018713" cy="116789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3399"/>
                </a:solidFill>
              </a:rPr>
              <a:t>Лекция профессора ТГУ </a:t>
            </a:r>
            <a:r>
              <a:rPr lang="ru-RU" sz="2400" b="1" dirty="0" err="1">
                <a:solidFill>
                  <a:srgbClr val="003399"/>
                </a:solidFill>
              </a:rPr>
              <a:t>Матросовой</a:t>
            </a:r>
            <a:r>
              <a:rPr lang="ru-RU" sz="2400" b="1" dirty="0">
                <a:solidFill>
                  <a:srgbClr val="003399"/>
                </a:solidFill>
              </a:rPr>
              <a:t> А.Ю. «Приложение дискретной математики к анализу и синтезу логических схем</a:t>
            </a:r>
            <a:r>
              <a:rPr lang="ru-RU" sz="2400" b="1" dirty="0" smtClean="0">
                <a:solidFill>
                  <a:srgbClr val="003399"/>
                </a:solidFill>
              </a:rPr>
              <a:t>». 27.12.2019</a:t>
            </a:r>
            <a:endParaRPr lang="ru-RU" sz="2400" b="1" dirty="0">
              <a:solidFill>
                <a:srgbClr val="003399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2" y="977774"/>
            <a:ext cx="8656666" cy="57336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06550" y="2571184"/>
            <a:ext cx="2598345" cy="660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Количество участников – 87 школьников.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63420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0"/>
          <a:stretch/>
        </p:blipFill>
        <p:spPr>
          <a:xfrm>
            <a:off x="573386" y="126749"/>
            <a:ext cx="10972800" cy="65637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27732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51000" y="4388683"/>
            <a:ext cx="8930747" cy="211038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3399"/>
                </a:solidFill>
              </a:rPr>
              <a:t>Спасибо за внимание!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408497" y="3922357"/>
            <a:ext cx="8930748" cy="860400"/>
          </a:xfrm>
        </p:spPr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43" y="194980"/>
            <a:ext cx="8277102" cy="52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5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270" y="247418"/>
            <a:ext cx="9337377" cy="107174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3399"/>
                </a:solidFill>
              </a:rPr>
              <a:t>Семинар</a:t>
            </a:r>
            <a:br>
              <a:rPr lang="ru-RU" sz="2800" b="1" dirty="0" smtClean="0">
                <a:solidFill>
                  <a:srgbClr val="003399"/>
                </a:solidFill>
              </a:rPr>
            </a:br>
            <a:r>
              <a:rPr lang="ru-RU" sz="2800" b="1" dirty="0" smtClean="0">
                <a:solidFill>
                  <a:srgbClr val="003399"/>
                </a:solidFill>
              </a:rPr>
              <a:t> </a:t>
            </a:r>
            <a:r>
              <a:rPr lang="ru-RU" sz="2800" b="1" dirty="0">
                <a:solidFill>
                  <a:srgbClr val="003399"/>
                </a:solidFill>
              </a:rPr>
              <a:t>«Робототехника, полигональное моделирование и п</a:t>
            </a:r>
            <a:r>
              <a:rPr lang="ru-RU" sz="2800" b="1" dirty="0" smtClean="0">
                <a:solidFill>
                  <a:srgbClr val="003399"/>
                </a:solidFill>
              </a:rPr>
              <a:t>рототипирование </a:t>
            </a:r>
            <a:r>
              <a:rPr lang="ru-RU" sz="2800" b="1" dirty="0">
                <a:solidFill>
                  <a:srgbClr val="003399"/>
                </a:solidFill>
              </a:rPr>
              <a:t>как новое </a:t>
            </a:r>
            <a:r>
              <a:rPr lang="ru-RU" sz="2800" b="1" dirty="0" smtClean="0">
                <a:solidFill>
                  <a:srgbClr val="003399"/>
                </a:solidFill>
              </a:rPr>
              <a:t>направление в</a:t>
            </a:r>
            <a:br>
              <a:rPr lang="ru-RU" sz="2800" b="1" dirty="0" smtClean="0">
                <a:solidFill>
                  <a:srgbClr val="003399"/>
                </a:solidFill>
              </a:rPr>
            </a:br>
            <a:r>
              <a:rPr lang="ru-RU" sz="2800" b="1" dirty="0" smtClean="0">
                <a:solidFill>
                  <a:srgbClr val="003399"/>
                </a:solidFill>
              </a:rPr>
              <a:t> </a:t>
            </a:r>
            <a:r>
              <a:rPr lang="ru-RU" sz="2800" b="1" dirty="0">
                <a:solidFill>
                  <a:srgbClr val="003399"/>
                </a:solidFill>
              </a:rPr>
              <a:t>современном образовании</a:t>
            </a:r>
            <a:r>
              <a:rPr lang="ru-RU" sz="2800" b="1" dirty="0" smtClean="0">
                <a:solidFill>
                  <a:srgbClr val="003399"/>
                </a:solidFill>
              </a:rPr>
              <a:t>»</a:t>
            </a:r>
            <a:endParaRPr lang="ru-RU" sz="2800" b="1" dirty="0">
              <a:solidFill>
                <a:srgbClr val="0033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22643" y="5044280"/>
            <a:ext cx="3207061" cy="1520418"/>
          </a:xfr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 smtClean="0"/>
              <a:t>(</a:t>
            </a:r>
            <a:r>
              <a:rPr lang="ru-RU" sz="5600" b="1" dirty="0" smtClean="0">
                <a:solidFill>
                  <a:srgbClr val="003399"/>
                </a:solidFill>
                <a:latin typeface="Arial Black" panose="020B0A04020102020204" pitchFamily="34" charset="0"/>
              </a:rPr>
              <a:t>Участники  семинара – МАОУ гимназия </a:t>
            </a:r>
            <a:r>
              <a:rPr lang="ru-RU" sz="5600" dirty="0" smtClean="0">
                <a:solidFill>
                  <a:srgbClr val="003399"/>
                </a:solidFill>
                <a:latin typeface="Arial Black" panose="020B0A04020102020204" pitchFamily="34" charset="0"/>
              </a:rPr>
              <a:t>№ 13</a:t>
            </a:r>
            <a:r>
              <a:rPr lang="ru-RU" sz="5600" dirty="0">
                <a:solidFill>
                  <a:srgbClr val="003399"/>
                </a:solidFill>
                <a:latin typeface="Arial Black" panose="020B0A04020102020204" pitchFamily="34" charset="0"/>
              </a:rPr>
              <a:t>, МАОУ СОШ №№ 23, 28, 30, 32, </a:t>
            </a:r>
            <a:r>
              <a:rPr lang="ru-RU" sz="5600" dirty="0" smtClean="0">
                <a:solidFill>
                  <a:srgbClr val="003399"/>
                </a:solidFill>
                <a:latin typeface="Arial Black" panose="020B0A04020102020204" pitchFamily="34" charset="0"/>
              </a:rPr>
              <a:t>43 г. Томска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92" y="1602314"/>
            <a:ext cx="4738226" cy="31588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49" y="1554793"/>
            <a:ext cx="4809507" cy="32063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658" y="3765834"/>
            <a:ext cx="4551210" cy="3034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4293" y="137060"/>
            <a:ext cx="2615411" cy="12924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2649" y="4826675"/>
            <a:ext cx="3267554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В рамках семинара прошли соревнования по робототехнике «Захват флага». Количество участников – 39 обучающихся. Призерами стали 9 человек.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808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90376" y="151411"/>
            <a:ext cx="10018713" cy="54923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3399"/>
                </a:solidFill>
              </a:rPr>
              <a:t>ВИДЕОУРОКИ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41" y="906271"/>
            <a:ext cx="5244117" cy="29847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1371541" y="3891043"/>
            <a:ext cx="4895055" cy="554182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3399"/>
                </a:solidFill>
              </a:rPr>
              <a:t>Первый шаг в робототехнику. Бусыгин А.С.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3399"/>
                </a:solidFill>
                <a:hlinkClick r:id="rId3"/>
              </a:rPr>
              <a:t>https://</a:t>
            </a:r>
            <a:r>
              <a:rPr lang="en-US" b="1" dirty="0" smtClean="0">
                <a:solidFill>
                  <a:srgbClr val="003399"/>
                </a:solidFill>
                <a:hlinkClick r:id="rId3"/>
              </a:rPr>
              <a:t>www.youtube.com/playlist?list=PLwphWz8WE6ouauy2I47qyw30gBIKm6uMm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en-US" b="1" dirty="0" smtClean="0">
                <a:solidFill>
                  <a:srgbClr val="003399"/>
                </a:solidFill>
              </a:rPr>
              <a:t> 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32" y="2618293"/>
            <a:ext cx="5421860" cy="3653863"/>
          </a:xfrm>
          <a:ln>
            <a:solidFill>
              <a:schemeClr val="accent1"/>
            </a:solidFill>
          </a:ln>
        </p:spPr>
      </p:pic>
      <p:sp>
        <p:nvSpPr>
          <p:cNvPr id="14" name="Объект 9"/>
          <p:cNvSpPr txBox="1">
            <a:spLocks/>
          </p:cNvSpPr>
          <p:nvPr/>
        </p:nvSpPr>
        <p:spPr>
          <a:xfrm>
            <a:off x="6152720" y="6303818"/>
            <a:ext cx="6039280" cy="554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0662" y="119442"/>
            <a:ext cx="2615411" cy="12924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58828" y="6303818"/>
            <a:ext cx="6753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www.youtube.com/playlist?list=PLwphWz8WE6ouauy2I47qyw30gBIKm6uMm</a:t>
            </a:r>
            <a:r>
              <a:rPr lang="ru-RU" sz="1400" dirty="0" smtClean="0"/>
              <a:t> </a:t>
            </a:r>
            <a:r>
              <a:rPr lang="en-US" sz="1400" dirty="0" smtClean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6039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8610" y="293915"/>
            <a:ext cx="10466720" cy="60861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3399"/>
                </a:solidFill>
              </a:rPr>
              <a:t>Открытая выставка научно-технического </a:t>
            </a:r>
            <a:r>
              <a:rPr lang="ru-RU" sz="3200" b="1" dirty="0" smtClean="0">
                <a:solidFill>
                  <a:srgbClr val="003399"/>
                </a:solidFill>
              </a:rPr>
              <a:t>творчества. 25.10.19</a:t>
            </a:r>
            <a:endParaRPr lang="ru-RU" sz="3200" b="1" dirty="0">
              <a:solidFill>
                <a:srgbClr val="003399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8463"/>
          <a:stretch/>
        </p:blipFill>
        <p:spPr>
          <a:xfrm>
            <a:off x="217835" y="959945"/>
            <a:ext cx="4904510" cy="35719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08" y="969988"/>
            <a:ext cx="5189518" cy="34596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621" y="3200471"/>
            <a:ext cx="4990507" cy="3327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47365" y="4531902"/>
            <a:ext cx="2682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3399"/>
                </a:solidFill>
              </a:rPr>
              <a:t>Дудко М.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49788" y="4355450"/>
            <a:ext cx="3842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3399"/>
                </a:solidFill>
              </a:rPr>
              <a:t>Сафронов М.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39243" y="6573724"/>
            <a:ext cx="3842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3399"/>
                </a:solidFill>
              </a:rPr>
              <a:t>Конвейер для сортировки мусора</a:t>
            </a:r>
            <a:endParaRPr lang="ru-RU" sz="1400" b="1" dirty="0">
              <a:solidFill>
                <a:srgbClr val="003399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199" y="5281260"/>
            <a:ext cx="2615411" cy="1292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376" y="4973286"/>
            <a:ext cx="2681939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325 участников. 76 представили творческие работы. 61 школьник награжден грамотой за призовое место.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1077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16" y="3758210"/>
            <a:ext cx="4223343" cy="28155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040" y="246414"/>
            <a:ext cx="10018713" cy="4661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3399"/>
                </a:solidFill>
              </a:rPr>
              <a:t>Взаимодействие с партнерами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1" y="2707967"/>
            <a:ext cx="4029270" cy="26861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9048" y="246414"/>
            <a:ext cx="2615411" cy="12985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0568" y="4505218"/>
            <a:ext cx="4055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Наши партнеры - ДДТ «Белого озера»</a:t>
            </a:r>
            <a:endParaRPr lang="ru-RU" sz="1600" b="1" dirty="0">
              <a:solidFill>
                <a:srgbClr val="0033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564" y="5370685"/>
            <a:ext cx="4055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99"/>
                </a:solidFill>
              </a:rPr>
              <a:t>Наши партнеры - ТГАСУ</a:t>
            </a:r>
            <a:endParaRPr lang="ru-RU" sz="1600" b="1" dirty="0">
              <a:solidFill>
                <a:srgbClr val="003399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8"/>
          <a:stretch/>
        </p:blipFill>
        <p:spPr>
          <a:xfrm>
            <a:off x="3827971" y="1306730"/>
            <a:ext cx="4931775" cy="2824984"/>
          </a:xfr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8038507" y="6508458"/>
            <a:ext cx="4055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99"/>
                </a:solidFill>
              </a:rPr>
              <a:t>Наши партнеры - ТГПУ</a:t>
            </a:r>
            <a:endParaRPr lang="ru-RU" sz="16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8208" y="210787"/>
            <a:ext cx="11918868" cy="846117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3399"/>
                </a:solidFill>
              </a:rPr>
              <a:t>Школьная олимпиада </a:t>
            </a:r>
            <a:r>
              <a:rPr lang="ru-RU" sz="3600" b="1" dirty="0">
                <a:solidFill>
                  <a:srgbClr val="003399"/>
                </a:solidFill>
              </a:rPr>
              <a:t>по решению </a:t>
            </a:r>
            <a:r>
              <a:rPr lang="ru-RU" sz="3600" b="1" dirty="0" smtClean="0">
                <a:solidFill>
                  <a:srgbClr val="003399"/>
                </a:solidFill>
              </a:rPr>
              <a:t/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>
                <a:solidFill>
                  <a:srgbClr val="003399"/>
                </a:solidFill>
              </a:rPr>
              <a:t>изобретательских задач. 30.11.19</a:t>
            </a:r>
            <a:endParaRPr lang="ru-RU" sz="3600" b="1" dirty="0">
              <a:solidFill>
                <a:srgbClr val="003399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834" y="1669687"/>
            <a:ext cx="3398953" cy="4531938"/>
          </a:xfrm>
          <a:ln>
            <a:solidFill>
              <a:schemeClr val="accent1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338" y="1230455"/>
            <a:ext cx="3565414" cy="4753885"/>
          </a:xfr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920" y="210787"/>
            <a:ext cx="2615411" cy="12985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73" y="1056904"/>
            <a:ext cx="3252100" cy="43361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93519" y="5649487"/>
            <a:ext cx="326755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Количество участников – 45 обучающихся. Призерами стали 12 человек.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4101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161" y="219692"/>
            <a:ext cx="10018713" cy="67986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3399"/>
                </a:solidFill>
              </a:rPr>
              <a:t>Городская игра </a:t>
            </a:r>
            <a:r>
              <a:rPr lang="ru-RU" sz="2800" b="1" dirty="0">
                <a:solidFill>
                  <a:srgbClr val="003399"/>
                </a:solidFill>
              </a:rPr>
              <a:t>«Математический азарт</a:t>
            </a:r>
            <a:r>
              <a:rPr lang="ru-RU" sz="2800" b="1" dirty="0" smtClean="0">
                <a:solidFill>
                  <a:srgbClr val="003399"/>
                </a:solidFill>
              </a:rPr>
              <a:t>»</a:t>
            </a:r>
            <a:br>
              <a:rPr lang="ru-RU" sz="2800" b="1" dirty="0" smtClean="0">
                <a:solidFill>
                  <a:srgbClr val="003399"/>
                </a:solidFill>
              </a:rPr>
            </a:br>
            <a:r>
              <a:rPr lang="ru-RU" sz="2800" b="1" dirty="0" smtClean="0">
                <a:solidFill>
                  <a:srgbClr val="003399"/>
                </a:solidFill>
              </a:rPr>
              <a:t> 07.12.19</a:t>
            </a:r>
            <a:endParaRPr lang="ru-RU" sz="2800" b="1" dirty="0">
              <a:solidFill>
                <a:srgbClr val="003399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55" y="4092771"/>
            <a:ext cx="4138357" cy="2740990"/>
          </a:xfr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296" y="124689"/>
            <a:ext cx="2615411" cy="12985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538" y="1518253"/>
            <a:ext cx="4510086" cy="2987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14" y="4010194"/>
            <a:ext cx="4255705" cy="28187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0558581" y="2495577"/>
            <a:ext cx="1512126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3399"/>
                </a:solidFill>
              </a:rPr>
              <a:t>Участники – МАОУ СОШ </a:t>
            </a:r>
          </a:p>
          <a:p>
            <a:r>
              <a:rPr lang="ru-RU" sz="1400" b="1" dirty="0" smtClean="0">
                <a:solidFill>
                  <a:srgbClr val="003399"/>
                </a:solidFill>
              </a:rPr>
              <a:t>№ </a:t>
            </a:r>
            <a:r>
              <a:rPr lang="ru-RU" sz="1400" b="1" dirty="0">
                <a:solidFill>
                  <a:srgbClr val="003399"/>
                </a:solidFill>
              </a:rPr>
              <a:t>12, 34, 31, 37, 19, 49, 30,32, гимназия № </a:t>
            </a:r>
            <a:r>
              <a:rPr lang="ru-RU" sz="1400" b="1" dirty="0" smtClean="0">
                <a:solidFill>
                  <a:srgbClr val="003399"/>
                </a:solidFill>
              </a:rPr>
              <a:t>13.</a:t>
            </a:r>
            <a:endParaRPr lang="ru-RU" sz="1400" b="1" dirty="0">
              <a:solidFill>
                <a:srgbClr val="003399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61" y="1080796"/>
            <a:ext cx="4716929" cy="3124200"/>
          </a:xfr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192237" y="3548529"/>
            <a:ext cx="326755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Количество участников – 131 школьник. Призерами стали 4 команды (36 человек).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349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402" y="139536"/>
            <a:ext cx="10018713" cy="90549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3399"/>
                </a:solidFill>
              </a:rPr>
              <a:t>Форум </a:t>
            </a:r>
            <a:r>
              <a:rPr lang="ru-RU" sz="2800" b="1" dirty="0">
                <a:solidFill>
                  <a:srgbClr val="003399"/>
                </a:solidFill>
              </a:rPr>
              <a:t>«Экологическая инициатива-2019</a:t>
            </a:r>
            <a:r>
              <a:rPr lang="ru-RU" sz="2800" b="1" dirty="0" smtClean="0">
                <a:solidFill>
                  <a:srgbClr val="003399"/>
                </a:solidFill>
              </a:rPr>
              <a:t>»</a:t>
            </a:r>
            <a:br>
              <a:rPr lang="ru-RU" sz="2800" b="1" dirty="0" smtClean="0">
                <a:solidFill>
                  <a:srgbClr val="003399"/>
                </a:solidFill>
              </a:rPr>
            </a:br>
            <a:r>
              <a:rPr lang="ru-RU" sz="2800" b="1" dirty="0" smtClean="0">
                <a:solidFill>
                  <a:srgbClr val="003399"/>
                </a:solidFill>
              </a:rPr>
              <a:t>Хакатон </a:t>
            </a:r>
            <a:r>
              <a:rPr lang="ru-RU" sz="2800" b="1" dirty="0">
                <a:solidFill>
                  <a:srgbClr val="003399"/>
                </a:solidFill>
              </a:rPr>
              <a:t>«Умный город</a:t>
            </a:r>
            <a:r>
              <a:rPr lang="ru-RU" sz="2800" b="1" dirty="0" smtClean="0">
                <a:solidFill>
                  <a:srgbClr val="003399"/>
                </a:solidFill>
              </a:rPr>
              <a:t>». 14.12.19</a:t>
            </a:r>
            <a:endParaRPr lang="ru-RU" sz="2800" b="1" dirty="0">
              <a:solidFill>
                <a:srgbClr val="003399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9" y="1092871"/>
            <a:ext cx="4241812" cy="2809512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9" y="3962256"/>
            <a:ext cx="4223648" cy="279748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920" y="139536"/>
            <a:ext cx="2615411" cy="12985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225" y="1622054"/>
            <a:ext cx="2659106" cy="11360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5920" y="2942084"/>
            <a:ext cx="2634393" cy="11404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439" y="1045030"/>
            <a:ext cx="4241814" cy="28095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081" y="3962256"/>
            <a:ext cx="4241814" cy="28095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97616" y="4470039"/>
            <a:ext cx="2368321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Количество участников – 167 обучающихся. Призерами стали 16 человек.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1946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6264" y="578923"/>
            <a:ext cx="12192000" cy="69173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3399"/>
                </a:solidFill>
              </a:rPr>
              <a:t>Форум «Экологическая инициатива-2019»</a:t>
            </a:r>
            <a:br>
              <a:rPr lang="ru-RU" sz="2800" b="1" dirty="0">
                <a:solidFill>
                  <a:srgbClr val="003399"/>
                </a:solidFill>
              </a:rPr>
            </a:br>
            <a:r>
              <a:rPr lang="ru-RU" sz="2800" b="1" dirty="0">
                <a:solidFill>
                  <a:srgbClr val="003399"/>
                </a:solidFill>
              </a:rPr>
              <a:t>Школьная </a:t>
            </a:r>
            <a:r>
              <a:rPr lang="ru-RU" sz="2800" b="1" dirty="0" smtClean="0">
                <a:solidFill>
                  <a:srgbClr val="003399"/>
                </a:solidFill>
              </a:rPr>
              <a:t>проектная олимпиада</a:t>
            </a:r>
            <a:br>
              <a:rPr lang="ru-RU" sz="2800" b="1" dirty="0" smtClean="0">
                <a:solidFill>
                  <a:srgbClr val="003399"/>
                </a:solidFill>
              </a:rPr>
            </a:br>
            <a:r>
              <a:rPr lang="ru-RU" sz="2800" b="1" dirty="0" err="1" smtClean="0">
                <a:solidFill>
                  <a:srgbClr val="003399"/>
                </a:solidFill>
              </a:rPr>
              <a:t>сайтостроения</a:t>
            </a:r>
            <a:r>
              <a:rPr lang="ru-RU" sz="2800" b="1" dirty="0" smtClean="0">
                <a:solidFill>
                  <a:srgbClr val="003399"/>
                </a:solidFill>
              </a:rPr>
              <a:t>. 14.12.19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9978"/>
            <a:ext cx="2827594" cy="1590522"/>
          </a:xfrm>
          <a:ln>
            <a:solidFill>
              <a:schemeClr val="accent1"/>
            </a:solidFill>
          </a:ln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49715" y="5169978"/>
            <a:ext cx="2840870" cy="15979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928776" y="5672851"/>
            <a:ext cx="603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99"/>
                </a:solidFill>
              </a:rPr>
              <a:t>Решение проектной задачи </a:t>
            </a:r>
            <a:r>
              <a:rPr lang="ru-RU" sz="1600" b="1" dirty="0">
                <a:solidFill>
                  <a:srgbClr val="003399"/>
                </a:solidFill>
              </a:rPr>
              <a:t>по созданию </a:t>
            </a:r>
            <a:r>
              <a:rPr lang="ru-RU" sz="1600" b="1" dirty="0" smtClean="0">
                <a:solidFill>
                  <a:srgbClr val="003399"/>
                </a:solidFill>
              </a:rPr>
              <a:t>сайта</a:t>
            </a:r>
          </a:p>
          <a:p>
            <a:pPr algn="ctr"/>
            <a:r>
              <a:rPr lang="ru-RU" sz="1600" b="1" dirty="0" smtClean="0">
                <a:solidFill>
                  <a:srgbClr val="003399"/>
                </a:solidFill>
              </a:rPr>
              <a:t> </a:t>
            </a:r>
            <a:r>
              <a:rPr lang="ru-RU" sz="1600" b="1" dirty="0">
                <a:solidFill>
                  <a:srgbClr val="003399"/>
                </a:solidFill>
              </a:rPr>
              <a:t>«Экологическая инициатива»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6544" y="176846"/>
            <a:ext cx="2615411" cy="12985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0" y="1305173"/>
            <a:ext cx="5631446" cy="37299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66" y="1807432"/>
            <a:ext cx="5479903" cy="362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5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624</TotalTime>
  <Words>301</Words>
  <Application>Microsoft Office PowerPoint</Application>
  <PresentationFormat>Широкоэкранный</PresentationFormat>
  <Paragraphs>40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Corbel</vt:lpstr>
      <vt:lpstr>Параллакс</vt:lpstr>
      <vt:lpstr>Количество проведенных мероприятий в рамках реализации кружка углубленного изучения  математики и информатики  «Цифровая лаборатория «КреITв»  </vt:lpstr>
      <vt:lpstr>Семинар  «Робототехника, полигональное моделирование и прототипирование как новое направление в  современном образовании»</vt:lpstr>
      <vt:lpstr>ВИДЕОУРОКИ</vt:lpstr>
      <vt:lpstr>Открытая выставка научно-технического творчества. 25.10.19</vt:lpstr>
      <vt:lpstr>Взаимодействие с партнерами</vt:lpstr>
      <vt:lpstr>Школьная олимпиада по решению  изобретательских задач. 30.11.19</vt:lpstr>
      <vt:lpstr>Городская игра «Математический азарт»  07.12.19</vt:lpstr>
      <vt:lpstr>Форум «Экологическая инициатива-2019» Хакатон «Умный город». 14.12.19</vt:lpstr>
      <vt:lpstr>Форум «Экологическая инициатива-2019» Школьная проектная олимпиада сайтостроения. 14.12.19 </vt:lpstr>
      <vt:lpstr>Форум «Экологическая инициатива-2019» Мастерская медиадизайна. 14.12.19</vt:lpstr>
      <vt:lpstr>Выездной семинар «Цифровые технологии как один из механизмов реализации системно-деятельностного подхода» в МБОУ СОШ №6 г. Юрги Кемеровской области. 20.12.19. </vt:lpstr>
      <vt:lpstr>Лекция профессора ТГУ Матросовой А.Ю. «Приложение дискретной математики к анализу и синтезу логических схем». 27.12.2019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Лобастова</dc:creator>
  <cp:lastModifiedBy>Director</cp:lastModifiedBy>
  <cp:revision>64</cp:revision>
  <dcterms:created xsi:type="dcterms:W3CDTF">2019-12-13T13:02:11Z</dcterms:created>
  <dcterms:modified xsi:type="dcterms:W3CDTF">2019-12-27T11:00:56Z</dcterms:modified>
</cp:coreProperties>
</file>